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al Bold" panose="020B0802020202020204" pitchFamily="34" charset="77"/>
      <p:regular r:id="rId29"/>
      <p:bold r:id="rId30"/>
    </p:embeddedFont>
    <p:embeddedFont>
      <p:font typeface="Be Vietnam" pitchFamily="2" charset="77"/>
      <p:regular r:id="rId31"/>
    </p:embeddedFont>
    <p:embeddedFont>
      <p:font typeface="Be Vietnam Ultra-Bold" pitchFamily="2" charset="77"/>
      <p:regular r:id="rId32"/>
      <p:bold r:id="rId33"/>
    </p:embeddedFont>
    <p:embeddedFont>
      <p:font typeface="Times New Roman Bold" panose="02030802070405020303" pitchFamily="18" charset="7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88" autoAdjust="0"/>
  </p:normalViewPr>
  <p:slideViewPr>
    <p:cSldViewPr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280561" y="3180801"/>
            <a:ext cx="5978739" cy="6077499"/>
          </a:xfrm>
          <a:custGeom>
            <a:avLst/>
            <a:gdLst/>
            <a:ahLst/>
            <a:cxnLst/>
            <a:rect l="l" t="t" r="r" b="b"/>
            <a:pathLst>
              <a:path w="5978739" h="6077499">
                <a:moveTo>
                  <a:pt x="0" y="0"/>
                </a:moveTo>
                <a:lnTo>
                  <a:pt x="5978739" y="0"/>
                </a:lnTo>
                <a:lnTo>
                  <a:pt x="5978739" y="6077499"/>
                </a:lnTo>
                <a:lnTo>
                  <a:pt x="0" y="6077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61049" y="1618228"/>
            <a:ext cx="14304001" cy="197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6"/>
              </a:lnSpc>
            </a:pPr>
            <a:r>
              <a:rPr lang="en-US" sz="5116" b="1" spc="-21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HAND GESTURE 3D POSE ESTIMATION AND RECOGNITION BASED ON EVENT CAMERA RECORDS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5196" y="4991636"/>
            <a:ext cx="13531900" cy="86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3200" spc="-134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FINAL PRESENTATION ROBOTICS PERCEPTION</a:t>
            </a:r>
          </a:p>
          <a:p>
            <a:pPr marL="0" lvl="0" indent="0" algn="l">
              <a:lnSpc>
                <a:spcPts val="3392"/>
              </a:lnSpc>
            </a:pPr>
            <a:endParaRPr lang="en-US" sz="3200" spc="-134">
              <a:solidFill>
                <a:srgbClr val="3139A8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33795" y="7168031"/>
            <a:ext cx="9215673" cy="162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6"/>
              </a:lnSpc>
            </a:pPr>
            <a:endParaRPr/>
          </a:p>
          <a:p>
            <a:pPr algn="just">
              <a:lnSpc>
                <a:spcPts val="3136"/>
              </a:lnSpc>
            </a:pPr>
            <a:endParaRPr/>
          </a:p>
          <a:p>
            <a:pPr algn="just"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r>
              <a:rPr lang="en-US" sz="2800" b="1" spc="-117">
                <a:solidFill>
                  <a:srgbClr val="0901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Shamma Alblooshi 100045387</a:t>
            </a:r>
            <a:r>
              <a:rPr lang="en-US" sz="2800" spc="-117">
                <a:solidFill>
                  <a:srgbClr val="090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endParaRPr lang="en-US" sz="2800" spc="-117">
              <a:solidFill>
                <a:srgbClr val="0901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9106" y="2578459"/>
            <a:ext cx="14292171" cy="621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Input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Feature vectors: QL (left hand), QR (right hand), S </a:t>
            </a:r>
          </a:p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Process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Attention Block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916873" lvl="3" indent="-479218" algn="l">
              <a:lnSpc>
                <a:spcPts val="3225"/>
              </a:lnSpc>
              <a:buFont typeface="Arial"/>
              <a:buChar char="￭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Enhances the left (QL) and right (QR) hand features using attention mechanisms.</a:t>
            </a:r>
          </a:p>
          <a:p>
            <a:pPr marL="1916873" lvl="3" indent="-479218" algn="l">
              <a:lnSpc>
                <a:spcPts val="3225"/>
              </a:lnSpc>
              <a:buFont typeface="Arial"/>
              <a:buChar char="￭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Computes the relationship between QL, QR, and S to focus on important spatial-temporal patterns.</a:t>
            </a:r>
          </a:p>
          <a:p>
            <a:pPr marL="1916873" lvl="3" indent="-479218" algn="l">
              <a:lnSpc>
                <a:spcPts val="3225"/>
              </a:lnSpc>
              <a:buFont typeface="Arial"/>
              <a:buChar char="￭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The attention block adjusts the feature vectors to highlight critical regions and suppress irrelevant information.</a:t>
            </a:r>
          </a:p>
          <a:p>
            <a:pPr algn="l">
              <a:lnSpc>
                <a:spcPts val="3225"/>
              </a:lnSpc>
            </a:pPr>
            <a:endParaRPr lang="en-US" sz="2959" spc="-12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225"/>
              </a:lnSpc>
            </a:pPr>
            <a:endParaRPr lang="en-US" sz="2959" spc="-12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Output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 Enhanced feature vectors for the left and right hands: QL' and QR'.</a:t>
            </a:r>
          </a:p>
          <a:p>
            <a:pPr algn="l">
              <a:lnSpc>
                <a:spcPts val="3225"/>
              </a:lnSpc>
            </a:pPr>
            <a:endParaRPr lang="en-US" sz="2959" spc="-12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225"/>
              </a:lnSpc>
            </a:pPr>
            <a:endParaRPr lang="en-US" sz="2959" spc="-12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05192" y="5992989"/>
            <a:ext cx="6736524" cy="1245555"/>
          </a:xfrm>
          <a:custGeom>
            <a:avLst/>
            <a:gdLst/>
            <a:ahLst/>
            <a:cxnLst/>
            <a:rect l="l" t="t" r="r" b="b"/>
            <a:pathLst>
              <a:path w="6736524" h="1245555">
                <a:moveTo>
                  <a:pt x="0" y="0"/>
                </a:moveTo>
                <a:lnTo>
                  <a:pt x="6736524" y="0"/>
                </a:lnTo>
                <a:lnTo>
                  <a:pt x="6736524" y="1245556"/>
                </a:lnTo>
                <a:lnTo>
                  <a:pt x="0" y="1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2292690" y="329372"/>
            <a:ext cx="4966610" cy="3224980"/>
          </a:xfrm>
          <a:custGeom>
            <a:avLst/>
            <a:gdLst/>
            <a:ahLst/>
            <a:cxnLst/>
            <a:rect l="l" t="t" r="r" b="b"/>
            <a:pathLst>
              <a:path w="4966610" h="3224980">
                <a:moveTo>
                  <a:pt x="0" y="0"/>
                </a:moveTo>
                <a:lnTo>
                  <a:pt x="4966610" y="0"/>
                </a:lnTo>
                <a:lnTo>
                  <a:pt x="4966610" y="3224980"/>
                </a:lnTo>
                <a:lnTo>
                  <a:pt x="0" y="3224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651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6080416" y="281126"/>
            <a:ext cx="5415931" cy="113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ENHANCING FEATURES WITH ATTENTION</a:t>
            </a:r>
          </a:p>
          <a:p>
            <a:pPr marL="0" lvl="0" indent="0" algn="ctr">
              <a:lnSpc>
                <a:spcPts val="2975"/>
              </a:lnSpc>
            </a:pPr>
            <a:endParaRPr lang="en-US" sz="2975" b="1" spc="-124">
              <a:solidFill>
                <a:srgbClr val="3139A8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7507" y="2022440"/>
            <a:ext cx="14292171" cy="621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Input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Enhanced feature vectors QL' and QR'.</a:t>
            </a:r>
          </a:p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Process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Regressor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916873" lvl="3" indent="-479218" algn="l">
              <a:lnSpc>
                <a:spcPts val="3225"/>
              </a:lnSpc>
              <a:buFont typeface="Arial"/>
              <a:buChar char="￭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A fully connected neural network that maps the enhanced features to 3D hand poses (joint positions).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Loss Function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916873" lvl="3" indent="-479218" algn="l">
              <a:lnSpc>
                <a:spcPts val="3225"/>
              </a:lnSpc>
              <a:buFont typeface="Arial"/>
              <a:buChar char="￭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Combines multiple loss components to train the model effectively:</a:t>
            </a:r>
          </a:p>
          <a:p>
            <a:pPr marL="2555831" lvl="4" indent="-511166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Regression Loss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 Minimizes the error between predicted and ground truth joint positions.</a:t>
            </a:r>
          </a:p>
          <a:p>
            <a:pPr marL="2555831" lvl="4" indent="-511166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Temporal Consistency Loss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 Ensures smooth transitions between consecutive frames.</a:t>
            </a:r>
          </a:p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Output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Predicted 3D joint positions for the left and right hands.</a:t>
            </a:r>
          </a:p>
          <a:p>
            <a:pPr algn="l">
              <a:lnSpc>
                <a:spcPts val="3225"/>
              </a:lnSpc>
            </a:pPr>
            <a:endParaRPr lang="en-US" sz="2959" spc="-12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80416" y="652601"/>
            <a:ext cx="5415931" cy="761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REGRESSING HAND POSES</a:t>
            </a:r>
          </a:p>
          <a:p>
            <a:pPr marL="0" lvl="0" indent="0" algn="ctr">
              <a:lnSpc>
                <a:spcPts val="2975"/>
              </a:lnSpc>
            </a:pPr>
            <a:endParaRPr lang="en-US" sz="2975" b="1" spc="-124">
              <a:solidFill>
                <a:srgbClr val="3139A8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58963"/>
            <a:ext cx="14292171" cy="457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Input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Output of the regressor: Predicted 3D joint positions.</a:t>
            </a:r>
          </a:p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Process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The predicted joint positions are scaled and transformed to match the physical hand pose.</a:t>
            </a:r>
          </a:p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Output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Final 3D hand pose predictions:</a:t>
            </a:r>
          </a:p>
          <a:p>
            <a:pPr marL="1916873" lvl="3" indent="-479218" algn="l">
              <a:lnSpc>
                <a:spcPts val="3225"/>
              </a:lnSpc>
              <a:buFont typeface="Arial"/>
              <a:buChar char="￭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Visualized as a set of 3D joint locations.</a:t>
            </a:r>
          </a:p>
          <a:p>
            <a:pPr marL="1916873" lvl="3" indent="-479218" algn="l">
              <a:lnSpc>
                <a:spcPts val="3225"/>
              </a:lnSpc>
              <a:buFont typeface="Arial"/>
              <a:buChar char="￭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Enables applications like gesture recognition and virtual interaction.</a:t>
            </a:r>
          </a:p>
          <a:p>
            <a:pPr algn="l">
              <a:lnSpc>
                <a:spcPts val="3225"/>
              </a:lnSpc>
            </a:pPr>
            <a:endParaRPr lang="en-US" sz="2959" spc="-12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225"/>
              </a:lnSpc>
            </a:pPr>
            <a:endParaRPr lang="en-US" sz="2959" spc="-12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80416" y="652601"/>
            <a:ext cx="5415931" cy="761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GENERATING 3D HAND POSE PREDICTIONS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4135" y="1723569"/>
            <a:ext cx="2659730" cy="2991517"/>
          </a:xfrm>
          <a:custGeom>
            <a:avLst/>
            <a:gdLst/>
            <a:ahLst/>
            <a:cxnLst/>
            <a:rect l="l" t="t" r="r" b="b"/>
            <a:pathLst>
              <a:path w="2659730" h="2991517">
                <a:moveTo>
                  <a:pt x="0" y="0"/>
                </a:moveTo>
                <a:lnTo>
                  <a:pt x="2659730" y="0"/>
                </a:lnTo>
                <a:lnTo>
                  <a:pt x="2659730" y="2991517"/>
                </a:lnTo>
                <a:lnTo>
                  <a:pt x="0" y="299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561928" y="5295900"/>
            <a:ext cx="16697372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b="1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EXPERIMENTAL SETUP &amp; DATASET COLLECTION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95671" y="1028700"/>
            <a:ext cx="7125754" cy="5878747"/>
          </a:xfrm>
          <a:custGeom>
            <a:avLst/>
            <a:gdLst/>
            <a:ahLst/>
            <a:cxnLst/>
            <a:rect l="l" t="t" r="r" b="b"/>
            <a:pathLst>
              <a:path w="7125754" h="5878747">
                <a:moveTo>
                  <a:pt x="0" y="0"/>
                </a:moveTo>
                <a:lnTo>
                  <a:pt x="7125754" y="0"/>
                </a:lnTo>
                <a:lnTo>
                  <a:pt x="7125754" y="5878747"/>
                </a:lnTo>
                <a:lnTo>
                  <a:pt x="0" y="5878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6265213" y="289980"/>
            <a:ext cx="5415931" cy="38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1109" y="7695800"/>
            <a:ext cx="13214877" cy="309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795" lvl="1" indent="-295398" algn="l">
              <a:lnSpc>
                <a:spcPts val="2982"/>
              </a:lnSpc>
              <a:buFont typeface="Arial"/>
              <a:buChar char="•"/>
            </a:pPr>
            <a:r>
              <a:rPr lang="en-US" sz="2736" spc="-11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The experimental setup consists of an event camera mounted securely on a tripod with a suction base for stability. </a:t>
            </a:r>
          </a:p>
          <a:p>
            <a:pPr marL="590795" lvl="1" indent="-295398" algn="l">
              <a:lnSpc>
                <a:spcPts val="2982"/>
              </a:lnSpc>
              <a:buFont typeface="Arial"/>
              <a:buChar char="•"/>
            </a:pPr>
            <a:r>
              <a:rPr lang="en-US" sz="2736" spc="-11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The camera is connected to a laptop via a USB interface, facilitating data capture and processing in real-time. </a:t>
            </a:r>
          </a:p>
          <a:p>
            <a:pPr marL="590795" lvl="1" indent="-295398" algn="l">
              <a:lnSpc>
                <a:spcPts val="2982"/>
              </a:lnSpc>
              <a:buFont typeface="Arial"/>
              <a:buChar char="•"/>
            </a:pPr>
            <a:r>
              <a:rPr lang="en-US" sz="2736" spc="-11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The output was given by the lab engineer Murad as ros bags </a:t>
            </a:r>
          </a:p>
          <a:p>
            <a:pPr marL="590795" lvl="1" indent="-295398" algn="l">
              <a:lnSpc>
                <a:spcPts val="2982"/>
              </a:lnSpc>
              <a:buFont typeface="Arial"/>
              <a:buChar char="•"/>
            </a:pPr>
            <a:r>
              <a:rPr lang="en-US" sz="2736" spc="-11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Ros bags were used to be converted to mp4 videos </a:t>
            </a:r>
          </a:p>
          <a:p>
            <a:pPr algn="l">
              <a:lnSpc>
                <a:spcPts val="2982"/>
              </a:lnSpc>
            </a:pPr>
            <a:endParaRPr lang="en-US" sz="2736" spc="-11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982"/>
              </a:lnSpc>
            </a:pPr>
            <a:endParaRPr lang="en-US" sz="2736" spc="-11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4135" y="1723569"/>
            <a:ext cx="2659730" cy="2991517"/>
          </a:xfrm>
          <a:custGeom>
            <a:avLst/>
            <a:gdLst/>
            <a:ahLst/>
            <a:cxnLst/>
            <a:rect l="l" t="t" r="r" b="b"/>
            <a:pathLst>
              <a:path w="2659730" h="2991517">
                <a:moveTo>
                  <a:pt x="0" y="0"/>
                </a:moveTo>
                <a:lnTo>
                  <a:pt x="2659730" y="0"/>
                </a:lnTo>
                <a:lnTo>
                  <a:pt x="2659730" y="2991517"/>
                </a:lnTo>
                <a:lnTo>
                  <a:pt x="0" y="299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561928" y="6305550"/>
            <a:ext cx="1669737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b="1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RESULTS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81483" y="825972"/>
            <a:ext cx="10792290" cy="3116274"/>
          </a:xfrm>
          <a:custGeom>
            <a:avLst/>
            <a:gdLst/>
            <a:ahLst/>
            <a:cxnLst/>
            <a:rect l="l" t="t" r="r" b="b"/>
            <a:pathLst>
              <a:path w="10792290" h="3116274">
                <a:moveTo>
                  <a:pt x="0" y="0"/>
                </a:moveTo>
                <a:lnTo>
                  <a:pt x="10792290" y="0"/>
                </a:lnTo>
                <a:lnTo>
                  <a:pt x="10792290" y="3116273"/>
                </a:lnTo>
                <a:lnTo>
                  <a:pt x="0" y="3116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3281483" y="3942245"/>
            <a:ext cx="10970330" cy="3304812"/>
          </a:xfrm>
          <a:custGeom>
            <a:avLst/>
            <a:gdLst/>
            <a:ahLst/>
            <a:cxnLst/>
            <a:rect l="l" t="t" r="r" b="b"/>
            <a:pathLst>
              <a:path w="10970330" h="3304812">
                <a:moveTo>
                  <a:pt x="0" y="0"/>
                </a:moveTo>
                <a:lnTo>
                  <a:pt x="10970331" y="0"/>
                </a:lnTo>
                <a:lnTo>
                  <a:pt x="10970331" y="3304812"/>
                </a:lnTo>
                <a:lnTo>
                  <a:pt x="0" y="3304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281483" y="7247057"/>
            <a:ext cx="10970330" cy="3090460"/>
          </a:xfrm>
          <a:custGeom>
            <a:avLst/>
            <a:gdLst/>
            <a:ahLst/>
            <a:cxnLst/>
            <a:rect l="l" t="t" r="r" b="b"/>
            <a:pathLst>
              <a:path w="10970330" h="3090460">
                <a:moveTo>
                  <a:pt x="0" y="0"/>
                </a:moveTo>
                <a:lnTo>
                  <a:pt x="10970331" y="0"/>
                </a:lnTo>
                <a:lnTo>
                  <a:pt x="10970331" y="3090461"/>
                </a:lnTo>
                <a:lnTo>
                  <a:pt x="0" y="3090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4" r="-704" b="-4842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5731355" y="243822"/>
            <a:ext cx="6401515" cy="38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DIFFERENT HAND GESTURE EVENTS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6019" y="1028700"/>
            <a:ext cx="11301259" cy="3404504"/>
          </a:xfrm>
          <a:custGeom>
            <a:avLst/>
            <a:gdLst/>
            <a:ahLst/>
            <a:cxnLst/>
            <a:rect l="l" t="t" r="r" b="b"/>
            <a:pathLst>
              <a:path w="11301259" h="3404504">
                <a:moveTo>
                  <a:pt x="0" y="0"/>
                </a:moveTo>
                <a:lnTo>
                  <a:pt x="11301259" y="0"/>
                </a:lnTo>
                <a:lnTo>
                  <a:pt x="11301259" y="3404504"/>
                </a:lnTo>
                <a:lnTo>
                  <a:pt x="0" y="3404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3116019" y="4981557"/>
            <a:ext cx="11301259" cy="3249112"/>
          </a:xfrm>
          <a:custGeom>
            <a:avLst/>
            <a:gdLst/>
            <a:ahLst/>
            <a:cxnLst/>
            <a:rect l="l" t="t" r="r" b="b"/>
            <a:pathLst>
              <a:path w="11301259" h="3249112">
                <a:moveTo>
                  <a:pt x="0" y="0"/>
                </a:moveTo>
                <a:lnTo>
                  <a:pt x="11301259" y="0"/>
                </a:lnTo>
                <a:lnTo>
                  <a:pt x="11301259" y="3249112"/>
                </a:lnTo>
                <a:lnTo>
                  <a:pt x="0" y="324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5731355" y="243822"/>
            <a:ext cx="6401515" cy="38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DIFFERENT HAND GESTURE EVENTS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954" t="23573" r="4954" b="24350"/>
          <a:stretch>
            <a:fillRect/>
          </a:stretch>
        </p:blipFill>
        <p:spPr>
          <a:xfrm>
            <a:off x="2563085" y="2691873"/>
            <a:ext cx="12695059" cy="41277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7664" y="1614178"/>
            <a:ext cx="16697372" cy="81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0"/>
              </a:lnSpc>
            </a:pPr>
            <a:r>
              <a:rPr lang="en-US" sz="6100" b="1" spc="-25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DEMO VIDEO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8233" r="5754" b="22455"/>
          <a:stretch>
            <a:fillRect/>
          </a:stretch>
        </p:blipFill>
        <p:spPr>
          <a:xfrm>
            <a:off x="1828800" y="1706289"/>
            <a:ext cx="13788547" cy="570404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95314" y="679765"/>
            <a:ext cx="16697372" cy="81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0"/>
              </a:lnSpc>
            </a:pPr>
            <a:r>
              <a:rPr lang="en-US" sz="6100" b="1" spc="-25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DEMO VIDEO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4135" y="1723569"/>
            <a:ext cx="2659730" cy="2991517"/>
          </a:xfrm>
          <a:custGeom>
            <a:avLst/>
            <a:gdLst/>
            <a:ahLst/>
            <a:cxnLst/>
            <a:rect l="l" t="t" r="r" b="b"/>
            <a:pathLst>
              <a:path w="2659730" h="2991517">
                <a:moveTo>
                  <a:pt x="0" y="0"/>
                </a:moveTo>
                <a:lnTo>
                  <a:pt x="2659730" y="0"/>
                </a:lnTo>
                <a:lnTo>
                  <a:pt x="2659730" y="2991517"/>
                </a:lnTo>
                <a:lnTo>
                  <a:pt x="0" y="299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561928" y="5295900"/>
            <a:ext cx="16697372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b="1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PROBLEM STATEMENT AND OBJECTIVES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4135" y="1723569"/>
            <a:ext cx="2659730" cy="2991517"/>
          </a:xfrm>
          <a:custGeom>
            <a:avLst/>
            <a:gdLst/>
            <a:ahLst/>
            <a:cxnLst/>
            <a:rect l="l" t="t" r="r" b="b"/>
            <a:pathLst>
              <a:path w="2659730" h="2991517">
                <a:moveTo>
                  <a:pt x="0" y="0"/>
                </a:moveTo>
                <a:lnTo>
                  <a:pt x="2659730" y="0"/>
                </a:lnTo>
                <a:lnTo>
                  <a:pt x="2659730" y="2991517"/>
                </a:lnTo>
                <a:lnTo>
                  <a:pt x="0" y="299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561928" y="6305550"/>
            <a:ext cx="1669737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b="1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STRENGTHS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2488" y="2038807"/>
            <a:ext cx="4714955" cy="1234461"/>
          </a:xfrm>
          <a:custGeom>
            <a:avLst/>
            <a:gdLst/>
            <a:ahLst/>
            <a:cxnLst/>
            <a:rect l="l" t="t" r="r" b="b"/>
            <a:pathLst>
              <a:path w="4714955" h="1234461">
                <a:moveTo>
                  <a:pt x="0" y="0"/>
                </a:moveTo>
                <a:lnTo>
                  <a:pt x="4714954" y="0"/>
                </a:lnTo>
                <a:lnTo>
                  <a:pt x="4714954" y="1234460"/>
                </a:lnTo>
                <a:lnTo>
                  <a:pt x="0" y="123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863279" y="2403426"/>
            <a:ext cx="14230571" cy="46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946" b="1" spc="-123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 High Temporal Resolution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59147" y="2248156"/>
            <a:ext cx="12332333" cy="154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519" lvl="1" indent="-297259" algn="l">
              <a:lnSpc>
                <a:spcPts val="3001"/>
              </a:lnSpc>
              <a:buFont typeface="Arial"/>
              <a:buChar char="•"/>
            </a:pPr>
            <a:r>
              <a:rPr lang="en-US" sz="2753" spc="-115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Utilizes event cameras capable of capturing changes at microsecond intervals, making it highly effective for fast and dynamic hand gestures.</a:t>
            </a:r>
          </a:p>
          <a:p>
            <a:pPr algn="l">
              <a:lnSpc>
                <a:spcPts val="2783"/>
              </a:lnSpc>
            </a:pPr>
            <a:endParaRPr lang="en-US" sz="2753" spc="-115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783"/>
              </a:lnSpc>
            </a:pPr>
            <a:endParaRPr lang="en-US" sz="2753" spc="-115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48181" y="638802"/>
            <a:ext cx="5267605" cy="38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STRENGTHS</a:t>
            </a:r>
          </a:p>
        </p:txBody>
      </p:sp>
      <p:sp>
        <p:nvSpPr>
          <p:cNvPr id="6" name="Freeform 6"/>
          <p:cNvSpPr/>
          <p:nvPr/>
        </p:nvSpPr>
        <p:spPr>
          <a:xfrm>
            <a:off x="534503" y="3797121"/>
            <a:ext cx="4714955" cy="1234461"/>
          </a:xfrm>
          <a:custGeom>
            <a:avLst/>
            <a:gdLst/>
            <a:ahLst/>
            <a:cxnLst/>
            <a:rect l="l" t="t" r="r" b="b"/>
            <a:pathLst>
              <a:path w="4714955" h="1234461">
                <a:moveTo>
                  <a:pt x="0" y="0"/>
                </a:moveTo>
                <a:lnTo>
                  <a:pt x="4714955" y="0"/>
                </a:lnTo>
                <a:lnTo>
                  <a:pt x="4714955" y="1234461"/>
                </a:lnTo>
                <a:lnTo>
                  <a:pt x="0" y="123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/>
          <p:cNvSpPr txBox="1"/>
          <p:nvPr/>
        </p:nvSpPr>
        <p:spPr>
          <a:xfrm>
            <a:off x="722629" y="4150528"/>
            <a:ext cx="13778845" cy="46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946" b="1" spc="-123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Robustness to Motion Blur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21163" y="4006470"/>
            <a:ext cx="12332333" cy="118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519" lvl="1" indent="-297259" algn="l">
              <a:lnSpc>
                <a:spcPts val="3001"/>
              </a:lnSpc>
              <a:buFont typeface="Arial"/>
              <a:buChar char="•"/>
            </a:pPr>
            <a:r>
              <a:rPr lang="en-US" sz="2753" spc="-115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Event cameras inherently avoid motion blur by capturing only changes, ensuring accurate hand pose estimation even during rapid hand movements.</a:t>
            </a:r>
          </a:p>
          <a:p>
            <a:pPr algn="l">
              <a:lnSpc>
                <a:spcPts val="2783"/>
              </a:lnSpc>
            </a:pPr>
            <a:endParaRPr lang="en-US" sz="2753" spc="-115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34503" y="5586592"/>
            <a:ext cx="4714955" cy="1234461"/>
          </a:xfrm>
          <a:custGeom>
            <a:avLst/>
            <a:gdLst/>
            <a:ahLst/>
            <a:cxnLst/>
            <a:rect l="l" t="t" r="r" b="b"/>
            <a:pathLst>
              <a:path w="4714955" h="1234461">
                <a:moveTo>
                  <a:pt x="0" y="0"/>
                </a:moveTo>
                <a:lnTo>
                  <a:pt x="4714955" y="0"/>
                </a:lnTo>
                <a:lnTo>
                  <a:pt x="4714955" y="1234461"/>
                </a:lnTo>
                <a:lnTo>
                  <a:pt x="0" y="123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TextBox 10"/>
          <p:cNvSpPr txBox="1"/>
          <p:nvPr/>
        </p:nvSpPr>
        <p:spPr>
          <a:xfrm>
            <a:off x="825294" y="5951212"/>
            <a:ext cx="14230571" cy="46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946" b="1" spc="-123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Real-Time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1163" y="5795942"/>
            <a:ext cx="12332333" cy="154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519" lvl="1" indent="-297259" algn="l">
              <a:lnSpc>
                <a:spcPts val="3001"/>
              </a:lnSpc>
              <a:buFont typeface="Arial"/>
              <a:buChar char="•"/>
            </a:pPr>
            <a:r>
              <a:rPr lang="en-US" sz="2753" spc="-115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The framework is optimized for low-latency applications, making it suitable for real-time hand gesture recognition</a:t>
            </a:r>
          </a:p>
          <a:p>
            <a:pPr algn="l">
              <a:lnSpc>
                <a:spcPts val="2783"/>
              </a:lnSpc>
            </a:pPr>
            <a:endParaRPr lang="en-US" sz="2753" spc="-115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783"/>
              </a:lnSpc>
            </a:pPr>
            <a:endParaRPr lang="en-US" sz="2753" spc="-115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96519" y="7344907"/>
            <a:ext cx="4714955" cy="1234461"/>
          </a:xfrm>
          <a:custGeom>
            <a:avLst/>
            <a:gdLst/>
            <a:ahLst/>
            <a:cxnLst/>
            <a:rect l="l" t="t" r="r" b="b"/>
            <a:pathLst>
              <a:path w="4714955" h="1234461">
                <a:moveTo>
                  <a:pt x="0" y="0"/>
                </a:moveTo>
                <a:lnTo>
                  <a:pt x="4714955" y="0"/>
                </a:lnTo>
                <a:lnTo>
                  <a:pt x="4714955" y="1234461"/>
                </a:lnTo>
                <a:lnTo>
                  <a:pt x="0" y="123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3" name="TextBox 13"/>
          <p:cNvSpPr txBox="1"/>
          <p:nvPr/>
        </p:nvSpPr>
        <p:spPr>
          <a:xfrm>
            <a:off x="684645" y="7698314"/>
            <a:ext cx="13778845" cy="46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946" b="1" spc="-123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Handles complex scenarios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83179" y="7554256"/>
            <a:ext cx="12332333" cy="118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519" lvl="1" indent="-297259" algn="l">
              <a:lnSpc>
                <a:spcPts val="3001"/>
              </a:lnSpc>
              <a:buFont typeface="Arial"/>
              <a:buChar char="•"/>
            </a:pPr>
            <a:r>
              <a:rPr lang="en-US" sz="2753" spc="-115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Handles complex hand motions and interactions effectively, showcasing adaptability to real-world scenarios.</a:t>
            </a:r>
          </a:p>
          <a:p>
            <a:pPr algn="l">
              <a:lnSpc>
                <a:spcPts val="2783"/>
              </a:lnSpc>
            </a:pPr>
            <a:endParaRPr lang="en-US" sz="2753" spc="-115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4135" y="1723569"/>
            <a:ext cx="2659730" cy="2991517"/>
          </a:xfrm>
          <a:custGeom>
            <a:avLst/>
            <a:gdLst/>
            <a:ahLst/>
            <a:cxnLst/>
            <a:rect l="l" t="t" r="r" b="b"/>
            <a:pathLst>
              <a:path w="2659730" h="2991517">
                <a:moveTo>
                  <a:pt x="0" y="0"/>
                </a:moveTo>
                <a:lnTo>
                  <a:pt x="2659730" y="0"/>
                </a:lnTo>
                <a:lnTo>
                  <a:pt x="2659730" y="2991517"/>
                </a:lnTo>
                <a:lnTo>
                  <a:pt x="0" y="299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561928" y="6305550"/>
            <a:ext cx="1669737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b="1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LIMITATIONS AND FUTURE WORK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2488" y="2038807"/>
            <a:ext cx="4714955" cy="1234461"/>
          </a:xfrm>
          <a:custGeom>
            <a:avLst/>
            <a:gdLst/>
            <a:ahLst/>
            <a:cxnLst/>
            <a:rect l="l" t="t" r="r" b="b"/>
            <a:pathLst>
              <a:path w="4714955" h="1234461">
                <a:moveTo>
                  <a:pt x="0" y="0"/>
                </a:moveTo>
                <a:lnTo>
                  <a:pt x="4714954" y="0"/>
                </a:lnTo>
                <a:lnTo>
                  <a:pt x="4714954" y="1234460"/>
                </a:lnTo>
                <a:lnTo>
                  <a:pt x="0" y="123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863279" y="2403426"/>
            <a:ext cx="14230571" cy="869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946" b="1" spc="-123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Fixed  Camera Assmption</a:t>
            </a:r>
          </a:p>
          <a:p>
            <a:pPr algn="l">
              <a:lnSpc>
                <a:spcPts val="3211"/>
              </a:lnSpc>
            </a:pPr>
            <a:endParaRPr lang="en-US" sz="2946" b="1" spc="-123">
              <a:solidFill>
                <a:srgbClr val="201E2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59147" y="2248156"/>
            <a:ext cx="12332333" cy="154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519" lvl="1" indent="-297259" algn="l">
              <a:lnSpc>
                <a:spcPts val="3001"/>
              </a:lnSpc>
              <a:buFont typeface="Arial"/>
              <a:buChar char="•"/>
            </a:pPr>
            <a:r>
              <a:rPr lang="en-US" sz="2753" spc="-115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The current approach assumes a stationary camera, which simplifies the problem but limits usability in dynamic or mobile setups.</a:t>
            </a:r>
          </a:p>
          <a:p>
            <a:pPr algn="l">
              <a:lnSpc>
                <a:spcPts val="2783"/>
              </a:lnSpc>
            </a:pPr>
            <a:endParaRPr lang="en-US" sz="2753" spc="-115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783"/>
              </a:lnSpc>
            </a:pPr>
            <a:endParaRPr lang="en-US" sz="2753" spc="-115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48181" y="267327"/>
            <a:ext cx="5267605" cy="761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LIMITATIONS AND FUTURE WORK</a:t>
            </a:r>
          </a:p>
        </p:txBody>
      </p:sp>
      <p:sp>
        <p:nvSpPr>
          <p:cNvPr id="6" name="Freeform 6"/>
          <p:cNvSpPr/>
          <p:nvPr/>
        </p:nvSpPr>
        <p:spPr>
          <a:xfrm>
            <a:off x="5421163" y="5586592"/>
            <a:ext cx="4714955" cy="1234461"/>
          </a:xfrm>
          <a:custGeom>
            <a:avLst/>
            <a:gdLst/>
            <a:ahLst/>
            <a:cxnLst/>
            <a:rect l="l" t="t" r="r" b="b"/>
            <a:pathLst>
              <a:path w="4714955" h="1234461">
                <a:moveTo>
                  <a:pt x="0" y="0"/>
                </a:moveTo>
                <a:lnTo>
                  <a:pt x="4714955" y="0"/>
                </a:lnTo>
                <a:lnTo>
                  <a:pt x="4714955" y="1234461"/>
                </a:lnTo>
                <a:lnTo>
                  <a:pt x="0" y="123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/>
          <p:cNvSpPr txBox="1"/>
          <p:nvPr/>
        </p:nvSpPr>
        <p:spPr>
          <a:xfrm>
            <a:off x="6488720" y="5954640"/>
            <a:ext cx="4011591" cy="46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946" b="1" spc="-123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Future work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67205" y="6643506"/>
            <a:ext cx="12332333" cy="398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endParaRPr/>
          </a:p>
          <a:p>
            <a:pPr algn="l">
              <a:lnSpc>
                <a:spcPts val="2783"/>
              </a:lnSpc>
            </a:pPr>
            <a:r>
              <a:rPr lang="en-US" sz="2553" b="1" spc="-107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Moving Camera Integration:</a:t>
            </a:r>
          </a:p>
          <a:p>
            <a:pPr marL="1102677" lvl="2" indent="-367559" algn="l">
              <a:lnSpc>
                <a:spcPts val="2783"/>
              </a:lnSpc>
              <a:buFont typeface="Arial"/>
              <a:buChar char="⚬"/>
            </a:pPr>
            <a:r>
              <a:rPr lang="en-US" sz="2553" spc="-107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Extend the framework to handle data from moving or portable event cameras, addressing challenges of background clutter and motion compensation.</a:t>
            </a:r>
          </a:p>
          <a:p>
            <a:pPr algn="l">
              <a:lnSpc>
                <a:spcPts val="2783"/>
              </a:lnSpc>
            </a:pPr>
            <a:r>
              <a:rPr lang="en-US" sz="2553" b="1" spc="-107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RGB and Event Data Fusion:</a:t>
            </a:r>
          </a:p>
          <a:p>
            <a:pPr marL="551338" lvl="1" indent="-275669" algn="l">
              <a:lnSpc>
                <a:spcPts val="2783"/>
              </a:lnSpc>
              <a:buFont typeface="Arial"/>
              <a:buChar char="•"/>
            </a:pPr>
            <a:r>
              <a:rPr lang="en-US" sz="2553" spc="-107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Combine event data with traditional RGB streams to leverage the strengths of both modalities:</a:t>
            </a:r>
          </a:p>
          <a:p>
            <a:pPr marL="1102677" lvl="2" indent="-367559" algn="l">
              <a:lnSpc>
                <a:spcPts val="2783"/>
              </a:lnSpc>
              <a:buFont typeface="Arial"/>
              <a:buChar char="⚬"/>
            </a:pPr>
            <a:r>
              <a:rPr lang="en-US" sz="2553" spc="-107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Increased visual fidelity from RGB.</a:t>
            </a:r>
          </a:p>
          <a:p>
            <a:pPr marL="1102677" lvl="2" indent="-367559" algn="l">
              <a:lnSpc>
                <a:spcPts val="2783"/>
              </a:lnSpc>
              <a:buFont typeface="Arial"/>
              <a:buChar char="⚬"/>
            </a:pPr>
            <a:r>
              <a:rPr lang="en-US" sz="2553" spc="-107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Low latency from event data.</a:t>
            </a:r>
          </a:p>
          <a:p>
            <a:pPr algn="l">
              <a:lnSpc>
                <a:spcPts val="2783"/>
              </a:lnSpc>
            </a:pPr>
            <a:endParaRPr lang="en-US" sz="2553" spc="-107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783"/>
              </a:lnSpc>
            </a:pPr>
            <a:endParaRPr lang="en-US" sz="2553" spc="-107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34503" y="3797121"/>
            <a:ext cx="4714955" cy="1234461"/>
          </a:xfrm>
          <a:custGeom>
            <a:avLst/>
            <a:gdLst/>
            <a:ahLst/>
            <a:cxnLst/>
            <a:rect l="l" t="t" r="r" b="b"/>
            <a:pathLst>
              <a:path w="4714955" h="1234461">
                <a:moveTo>
                  <a:pt x="0" y="0"/>
                </a:moveTo>
                <a:lnTo>
                  <a:pt x="4714955" y="0"/>
                </a:lnTo>
                <a:lnTo>
                  <a:pt x="4714955" y="1234461"/>
                </a:lnTo>
                <a:lnTo>
                  <a:pt x="0" y="123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TextBox 10"/>
          <p:cNvSpPr txBox="1"/>
          <p:nvPr/>
        </p:nvSpPr>
        <p:spPr>
          <a:xfrm>
            <a:off x="1318086" y="4150528"/>
            <a:ext cx="14230571" cy="46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946" b="1" spc="-123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Background Clutter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1163" y="4006470"/>
            <a:ext cx="12332333" cy="118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519" lvl="1" indent="-297259" algn="l">
              <a:lnSpc>
                <a:spcPts val="3001"/>
              </a:lnSpc>
              <a:buFont typeface="Arial"/>
              <a:buChar char="•"/>
            </a:pPr>
            <a:r>
              <a:rPr lang="en-US" sz="2753" spc="-115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Event data generated by moving objects or changes in the background can introduce noise, reducing segmentation accuracy.</a:t>
            </a:r>
          </a:p>
          <a:p>
            <a:pPr algn="l">
              <a:lnSpc>
                <a:spcPts val="2783"/>
              </a:lnSpc>
            </a:pPr>
            <a:endParaRPr lang="en-US" sz="2753" spc="-115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005717" y="1821359"/>
            <a:ext cx="7253583" cy="6644282"/>
          </a:xfrm>
          <a:custGeom>
            <a:avLst/>
            <a:gdLst/>
            <a:ahLst/>
            <a:cxnLst/>
            <a:rect l="l" t="t" r="r" b="b"/>
            <a:pathLst>
              <a:path w="7253583" h="6644282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1028700" y="2611561"/>
            <a:ext cx="7924800" cy="325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79"/>
              </a:lnSpc>
            </a:pPr>
            <a:r>
              <a:rPr lang="en-US" sz="12999" b="1" spc="-545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 YOU 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4135" y="1723569"/>
            <a:ext cx="2659730" cy="2991517"/>
          </a:xfrm>
          <a:custGeom>
            <a:avLst/>
            <a:gdLst/>
            <a:ahLst/>
            <a:cxnLst/>
            <a:rect l="l" t="t" r="r" b="b"/>
            <a:pathLst>
              <a:path w="2659730" h="2991517">
                <a:moveTo>
                  <a:pt x="0" y="0"/>
                </a:moveTo>
                <a:lnTo>
                  <a:pt x="2659730" y="0"/>
                </a:lnTo>
                <a:lnTo>
                  <a:pt x="2659730" y="2991517"/>
                </a:lnTo>
                <a:lnTo>
                  <a:pt x="0" y="299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561928" y="6305550"/>
            <a:ext cx="1669737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b="1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REFERENCES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6609" y="195072"/>
            <a:ext cx="13653783" cy="964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[1] Riccardo Mangiaracina, Alessandro Perego, Arianna Seghezzi, and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Angela Tumino. Innovative solutions to increase last-mile delivery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efficiency in b2c e-commerce: a literature review. International Journal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of Physical Distribution &amp; Logistics Management, 49(9):901–920, 2019</a:t>
            </a:r>
          </a:p>
          <a:p>
            <a:pPr algn="l">
              <a:lnSpc>
                <a:spcPts val="2499"/>
              </a:lnSpc>
            </a:pPr>
            <a:endParaRPr lang="en-US" sz="2292" spc="-96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[2] Ming Li, Jian Weng, Anjia Yang, Wei Lu, Yue Zhang, Lin Hou, Jia-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Nan Liu, Yang Xiang, and Robert H. Deng. Crowdbc: A blockchain-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based decentralized framework for crowdsourcing. IEEE Transactions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on Parallel and Distributed Systems, 30(6):1251–1266, 2019.</a:t>
            </a:r>
          </a:p>
          <a:p>
            <a:pPr algn="l">
              <a:lnSpc>
                <a:spcPts val="2499"/>
              </a:lnSpc>
            </a:pPr>
            <a:endParaRPr lang="en-US" sz="2292" spc="-96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[3] Maha Kadadha, Hadi Otrok, Rabeb Mizouni, Shakti Singh, and Anis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Ouali. Sensechain: A blockchain-based crowdsensing framework for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multiple requesters and multiple workers. Future Generation Computer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Systems, 105:650–664, 2020.</a:t>
            </a:r>
          </a:p>
          <a:p>
            <a:pPr algn="l">
              <a:lnSpc>
                <a:spcPts val="2499"/>
              </a:lnSpc>
            </a:pPr>
            <a:endParaRPr lang="en-US" sz="2292" spc="-96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[4] Seth Larweh Kodjiku, Tao Han, Yili Fang, Esther Stacy E.B Aggrey,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Collins Sey, Kwame O. Asamoah, Linda Delali Fiasam, Evans Aidoo,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and Xun Wang. Wqcrowd: Secure blockchain-based crowdsourcing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framework with multi-tier worker quality evaluation. Journal of King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Saud University - Computer and Information Sciences, 35(10):101843,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2023.</a:t>
            </a:r>
          </a:p>
          <a:p>
            <a:pPr algn="l">
              <a:lnSpc>
                <a:spcPts val="2499"/>
              </a:lnSpc>
            </a:pPr>
            <a:endParaRPr lang="en-US" sz="2292" spc="-96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[5] Zhifang Liao, Jincheng Ai, Shaoqiang Liu, Yan Zhang, and Shengzong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Liu. Blockchain-based mobile crowdsourcing model with task security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and task assignment. Expert Systems with Applications, 211:118526,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2023.</a:t>
            </a:r>
          </a:p>
          <a:p>
            <a:pPr algn="l">
              <a:lnSpc>
                <a:spcPts val="2499"/>
              </a:lnSpc>
            </a:pPr>
            <a:endParaRPr lang="en-US" sz="2292" spc="-96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[6] Qiliang Yang, Tao Wang, Wenbo Zhang, Bo Yang, Yong Yu, Haiyu Li,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Jingyi Wang, and Zirui Qiao. Privcrowd: A secure blockchain-based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crowdsourcing framework with fine-grained worker selection. Wireless</a:t>
            </a:r>
          </a:p>
          <a:p>
            <a:pPr algn="l">
              <a:lnSpc>
                <a:spcPts val="2499"/>
              </a:lnSpc>
            </a:pPr>
            <a:r>
              <a:rPr lang="en-US" sz="2292" spc="-96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Communications and Mobile Computing, 2021(1):3758782, 2021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6581" y="4541096"/>
            <a:ext cx="5447656" cy="2974707"/>
          </a:xfrm>
          <a:custGeom>
            <a:avLst/>
            <a:gdLst/>
            <a:ahLst/>
            <a:cxnLst/>
            <a:rect l="l" t="t" r="r" b="b"/>
            <a:pathLst>
              <a:path w="5447656" h="2974707">
                <a:moveTo>
                  <a:pt x="0" y="0"/>
                </a:moveTo>
                <a:lnTo>
                  <a:pt x="5447656" y="0"/>
                </a:lnTo>
                <a:lnTo>
                  <a:pt x="5447656" y="2974707"/>
                </a:lnTo>
                <a:lnTo>
                  <a:pt x="0" y="297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689185" y="1201697"/>
            <a:ext cx="14230571" cy="407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203" lvl="1" indent="-318102" algn="l">
              <a:lnSpc>
                <a:spcPts val="3211"/>
              </a:lnSpc>
              <a:buFont typeface="Arial"/>
              <a:buChar char="•"/>
            </a:pPr>
            <a:r>
              <a:rPr lang="en-US" sz="2946" spc="-123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Event-based vision mimics the human eye by capturing changes in the scene, offering advantages such as:</a:t>
            </a:r>
          </a:p>
          <a:p>
            <a:pPr marL="1272407" lvl="2" indent="-424136" algn="l">
              <a:lnSpc>
                <a:spcPts val="3211"/>
              </a:lnSpc>
              <a:spcBef>
                <a:spcPct val="0"/>
              </a:spcBef>
              <a:buFont typeface="Arial"/>
              <a:buChar char="⚬"/>
            </a:pPr>
            <a:r>
              <a:rPr lang="en-US" sz="2946" spc="-123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High temporal resolution: Records data at microsecond intervals.</a:t>
            </a:r>
          </a:p>
          <a:p>
            <a:pPr marL="1272407" lvl="2" indent="-424136" algn="l">
              <a:lnSpc>
                <a:spcPts val="3211"/>
              </a:lnSpc>
              <a:spcBef>
                <a:spcPct val="0"/>
              </a:spcBef>
              <a:buFont typeface="Arial"/>
              <a:buChar char="⚬"/>
            </a:pPr>
            <a:r>
              <a:rPr lang="en-US" sz="2946" spc="-123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Low latency: Enables real-time processing.</a:t>
            </a:r>
          </a:p>
          <a:p>
            <a:pPr marL="1272407" lvl="2" indent="-424136" algn="l">
              <a:lnSpc>
                <a:spcPts val="3211"/>
              </a:lnSpc>
              <a:spcBef>
                <a:spcPct val="0"/>
              </a:spcBef>
              <a:buFont typeface="Arial"/>
              <a:buChar char="⚬"/>
            </a:pPr>
            <a:r>
              <a:rPr lang="en-US" sz="2946" spc="-123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Power efficiency: Only processes changes, reducing computational overhead.</a:t>
            </a:r>
          </a:p>
          <a:p>
            <a:pPr algn="l">
              <a:lnSpc>
                <a:spcPts val="3211"/>
              </a:lnSpc>
              <a:spcBef>
                <a:spcPct val="0"/>
              </a:spcBef>
            </a:pPr>
            <a:endParaRPr lang="en-US" sz="2946" spc="-123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6203" lvl="1" indent="-318102" algn="l">
              <a:lnSpc>
                <a:spcPts val="3211"/>
              </a:lnSpc>
              <a:spcBef>
                <a:spcPct val="0"/>
              </a:spcBef>
              <a:buFont typeface="Arial"/>
              <a:buChar char="•"/>
            </a:pPr>
            <a:r>
              <a:rPr lang="en-US" sz="2946" spc="-123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Applications of event-based vision include robotics, augmented reality (AR), virtual reality (VR), and human-computer interaction.</a:t>
            </a:r>
          </a:p>
          <a:p>
            <a:pPr algn="l">
              <a:lnSpc>
                <a:spcPts val="3211"/>
              </a:lnSpc>
              <a:spcBef>
                <a:spcPct val="0"/>
              </a:spcBef>
            </a:pPr>
            <a:endParaRPr lang="en-US" sz="2946" spc="-123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211"/>
              </a:lnSpc>
              <a:spcBef>
                <a:spcPct val="0"/>
              </a:spcBef>
            </a:pPr>
            <a:endParaRPr lang="en-US" sz="2946" spc="-123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62760" y="298169"/>
            <a:ext cx="3793824" cy="38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185" y="5786288"/>
            <a:ext cx="14230571" cy="869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946" b="1" spc="-123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3D Hand Gesture Posture and Recognition</a:t>
            </a:r>
          </a:p>
          <a:p>
            <a:pPr algn="l">
              <a:lnSpc>
                <a:spcPts val="3211"/>
              </a:lnSpc>
              <a:spcBef>
                <a:spcPct val="0"/>
              </a:spcBef>
            </a:pPr>
            <a:endParaRPr lang="en-US" sz="2946" b="1" spc="-123">
              <a:solidFill>
                <a:srgbClr val="201E2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9185" y="6206921"/>
            <a:ext cx="12390986" cy="367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</a:pPr>
            <a:endParaRPr/>
          </a:p>
          <a:p>
            <a:pPr marL="636203" lvl="1" indent="-318102" algn="l">
              <a:lnSpc>
                <a:spcPts val="3211"/>
              </a:lnSpc>
              <a:buFont typeface="Arial"/>
              <a:buChar char="•"/>
            </a:pPr>
            <a:r>
              <a:rPr lang="en-US" sz="2946" spc="-123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3D hand gesture posture estimation involves determining the precise 3D positions of hand joints, enabling applications like:</a:t>
            </a:r>
          </a:p>
          <a:p>
            <a:pPr marL="1272407" lvl="2" indent="-424136" algn="l">
              <a:lnSpc>
                <a:spcPts val="3211"/>
              </a:lnSpc>
              <a:buFont typeface="Arial"/>
              <a:buChar char="⚬"/>
            </a:pPr>
            <a:r>
              <a:rPr lang="en-US" sz="2946" spc="-123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Gesture-based interaction in virtual reality (VR) and augmented reality (AR).</a:t>
            </a:r>
          </a:p>
          <a:p>
            <a:pPr marL="1272407" lvl="2" indent="-424136" algn="l">
              <a:lnSpc>
                <a:spcPts val="3211"/>
              </a:lnSpc>
              <a:buFont typeface="Arial"/>
              <a:buChar char="⚬"/>
            </a:pPr>
            <a:r>
              <a:rPr lang="en-US" sz="2946" spc="-123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Real-time control in robotics and gaming.</a:t>
            </a:r>
          </a:p>
          <a:p>
            <a:pPr marL="1272407" lvl="2" indent="-424136" algn="l">
              <a:lnSpc>
                <a:spcPts val="3211"/>
              </a:lnSpc>
              <a:spcBef>
                <a:spcPct val="0"/>
              </a:spcBef>
              <a:buFont typeface="Arial"/>
              <a:buChar char="⚬"/>
            </a:pPr>
            <a:r>
              <a:rPr lang="en-US" sz="2946" spc="-123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Sign language interpretation for improved accessibility.</a:t>
            </a:r>
          </a:p>
          <a:p>
            <a:pPr algn="l">
              <a:lnSpc>
                <a:spcPts val="3211"/>
              </a:lnSpc>
              <a:spcBef>
                <a:spcPct val="0"/>
              </a:spcBef>
            </a:pPr>
            <a:endParaRPr lang="en-US" sz="2946" spc="-123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211"/>
              </a:lnSpc>
              <a:spcBef>
                <a:spcPct val="0"/>
              </a:spcBef>
            </a:pPr>
            <a:endParaRPr lang="en-US" sz="2946" spc="-123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5672" y="813354"/>
            <a:ext cx="14747920" cy="3861274"/>
          </a:xfrm>
          <a:custGeom>
            <a:avLst/>
            <a:gdLst/>
            <a:ahLst/>
            <a:cxnLst/>
            <a:rect l="l" t="t" r="r" b="b"/>
            <a:pathLst>
              <a:path w="14747920" h="3861274">
                <a:moveTo>
                  <a:pt x="0" y="0"/>
                </a:moveTo>
                <a:lnTo>
                  <a:pt x="14747920" y="0"/>
                </a:lnTo>
                <a:lnTo>
                  <a:pt x="14747920" y="3861274"/>
                </a:lnTo>
                <a:lnTo>
                  <a:pt x="0" y="3861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2924430" y="5574693"/>
            <a:ext cx="2983426" cy="3150531"/>
          </a:xfrm>
          <a:custGeom>
            <a:avLst/>
            <a:gdLst/>
            <a:ahLst/>
            <a:cxnLst/>
            <a:rect l="l" t="t" r="r" b="b"/>
            <a:pathLst>
              <a:path w="2983426" h="3150531">
                <a:moveTo>
                  <a:pt x="0" y="0"/>
                </a:moveTo>
                <a:lnTo>
                  <a:pt x="2983426" y="0"/>
                </a:lnTo>
                <a:lnTo>
                  <a:pt x="2983426" y="3150531"/>
                </a:lnTo>
                <a:lnTo>
                  <a:pt x="0" y="315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1727267" y="1344445"/>
            <a:ext cx="13284730" cy="330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08" spc="-10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8" b="1" spc="-101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Motion Blur and Latency</a:t>
            </a:r>
            <a:r>
              <a:rPr lang="en-US" sz="2408" spc="-10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039814" lvl="2" indent="-346605" algn="l">
              <a:lnSpc>
                <a:spcPts val="2624"/>
              </a:lnSpc>
              <a:buFont typeface="Arial"/>
              <a:buChar char="⚬"/>
            </a:pPr>
            <a:r>
              <a:rPr lang="en-US" sz="2408" spc="-10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Traditional vision systems struggle with motion blur during fast hand movements.</a:t>
            </a:r>
          </a:p>
          <a:p>
            <a:pPr marL="1039814" lvl="2" indent="-346605" algn="l">
              <a:lnSpc>
                <a:spcPts val="2624"/>
              </a:lnSpc>
              <a:buFont typeface="Arial"/>
              <a:buChar char="⚬"/>
            </a:pPr>
            <a:r>
              <a:rPr lang="en-US" sz="2408" spc="-10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Latency in processing full video frames impacts real-time applications.</a:t>
            </a:r>
          </a:p>
          <a:p>
            <a:pPr algn="l">
              <a:lnSpc>
                <a:spcPts val="2624"/>
              </a:lnSpc>
            </a:pPr>
            <a:r>
              <a:rPr lang="en-US" sz="2408" b="1" spc="-101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Computational Cost</a:t>
            </a:r>
            <a:r>
              <a:rPr lang="en-US" sz="2408" spc="-10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039814" lvl="2" indent="-346605" algn="l">
              <a:lnSpc>
                <a:spcPts val="2624"/>
              </a:lnSpc>
              <a:buFont typeface="Arial"/>
              <a:buChar char="⚬"/>
            </a:pPr>
            <a:r>
              <a:rPr lang="en-US" sz="2408" spc="-10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Dense image data requires significant computational resources, which is unsuitable for low-power devices.</a:t>
            </a:r>
          </a:p>
          <a:p>
            <a:pPr algn="l">
              <a:lnSpc>
                <a:spcPts val="2624"/>
              </a:lnSpc>
            </a:pPr>
            <a:endParaRPr lang="en-US" sz="2408" spc="-101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2624"/>
              </a:lnSpc>
            </a:pPr>
            <a:r>
              <a:rPr lang="en-US" sz="2408" spc="-101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Event cameras overcome these issues, providing high-resolution temporal data, which is crucial for accurate and real-time 3D hand posture recognition.</a:t>
            </a:r>
          </a:p>
          <a:p>
            <a:pPr algn="l">
              <a:lnSpc>
                <a:spcPts val="2624"/>
              </a:lnSpc>
              <a:spcBef>
                <a:spcPct val="0"/>
              </a:spcBef>
            </a:pPr>
            <a:endParaRPr lang="en-US" sz="2408" spc="-101">
              <a:solidFill>
                <a:srgbClr val="FF3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5672" y="5546118"/>
            <a:ext cx="12334875" cy="411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spc="-10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Solution:</a:t>
            </a:r>
          </a:p>
          <a:p>
            <a:pPr algn="l">
              <a:lnSpc>
                <a:spcPts val="2724"/>
              </a:lnSpc>
            </a:pPr>
            <a:endParaRPr lang="en-US" sz="2499" b="1" spc="-104">
              <a:solidFill>
                <a:srgbClr val="201E21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626047" lvl="1" indent="-313024" algn="l">
              <a:lnSpc>
                <a:spcPts val="3160"/>
              </a:lnSpc>
              <a:buFont typeface="Arial"/>
              <a:buChar char="•"/>
            </a:pPr>
            <a:r>
              <a:rPr lang="en-US" sz="2899" spc="-12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Utilize the Ev2Hands framework, which combines:</a:t>
            </a:r>
          </a:p>
          <a:p>
            <a:pPr marL="1252095" lvl="2" indent="-417365" algn="l">
              <a:lnSpc>
                <a:spcPts val="3160"/>
              </a:lnSpc>
              <a:buFont typeface="Arial"/>
              <a:buChar char="⚬"/>
            </a:pPr>
            <a:r>
              <a:rPr lang="en-US" sz="2899" spc="-12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Event-based data streams: Captures only changes in the scene.</a:t>
            </a:r>
          </a:p>
          <a:p>
            <a:pPr marL="1252095" lvl="2" indent="-417365" algn="l">
              <a:lnSpc>
                <a:spcPts val="3160"/>
              </a:lnSpc>
              <a:buFont typeface="Arial"/>
              <a:buChar char="⚬"/>
            </a:pPr>
            <a:r>
              <a:rPr lang="en-US" sz="2899" spc="-12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Pre-trained 3D hand pose models: Efficiently estimate joint positions.</a:t>
            </a:r>
          </a:p>
          <a:p>
            <a:pPr marL="1252095" lvl="2" indent="-417365" algn="l">
              <a:lnSpc>
                <a:spcPts val="3160"/>
              </a:lnSpc>
              <a:buFont typeface="Arial"/>
              <a:buChar char="⚬"/>
            </a:pPr>
            <a:r>
              <a:rPr lang="en-US" sz="2899" spc="-121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Hierarchical feature extraction: Learns local and global features for robust predictions.</a:t>
            </a:r>
          </a:p>
          <a:p>
            <a:pPr algn="l">
              <a:lnSpc>
                <a:spcPts val="3160"/>
              </a:lnSpc>
            </a:pPr>
            <a:endParaRPr lang="en-US" sz="2899" spc="-121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724"/>
              </a:lnSpc>
            </a:pPr>
            <a:endParaRPr lang="en-US" sz="2899" spc="-121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523"/>
              </a:lnSpc>
            </a:pPr>
            <a:endParaRPr lang="en-US" sz="2899" spc="-121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523"/>
              </a:lnSpc>
              <a:spcBef>
                <a:spcPct val="0"/>
              </a:spcBef>
            </a:pPr>
            <a:endParaRPr lang="en-US" sz="2899" spc="-121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03072" y="903229"/>
            <a:ext cx="14230571" cy="46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1"/>
              </a:lnSpc>
              <a:spcBef>
                <a:spcPct val="0"/>
              </a:spcBef>
            </a:pPr>
            <a:r>
              <a:rPr lang="en-US" sz="2946" b="1" spc="-123">
                <a:solidFill>
                  <a:srgbClr val="27348B"/>
                </a:solidFill>
                <a:latin typeface="Arial Bold"/>
                <a:ea typeface="Arial Bold"/>
                <a:cs typeface="Arial Bold"/>
                <a:sym typeface="Arial Bold"/>
              </a:rPr>
              <a:t>Challenges with existing systems: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4135" y="1723569"/>
            <a:ext cx="2659730" cy="2991517"/>
          </a:xfrm>
          <a:custGeom>
            <a:avLst/>
            <a:gdLst/>
            <a:ahLst/>
            <a:cxnLst/>
            <a:rect l="l" t="t" r="r" b="b"/>
            <a:pathLst>
              <a:path w="2659730" h="2991517">
                <a:moveTo>
                  <a:pt x="0" y="0"/>
                </a:moveTo>
                <a:lnTo>
                  <a:pt x="2659730" y="0"/>
                </a:lnTo>
                <a:lnTo>
                  <a:pt x="2659730" y="2991517"/>
                </a:lnTo>
                <a:lnTo>
                  <a:pt x="0" y="299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561928" y="6305550"/>
            <a:ext cx="1669737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b="1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55644"/>
            <a:ext cx="16558417" cy="4056812"/>
          </a:xfrm>
          <a:custGeom>
            <a:avLst/>
            <a:gdLst/>
            <a:ahLst/>
            <a:cxnLst/>
            <a:rect l="l" t="t" r="r" b="b"/>
            <a:pathLst>
              <a:path w="16558417" h="4056812">
                <a:moveTo>
                  <a:pt x="0" y="0"/>
                </a:moveTo>
                <a:lnTo>
                  <a:pt x="16558417" y="0"/>
                </a:lnTo>
                <a:lnTo>
                  <a:pt x="16558417" y="4056812"/>
                </a:lnTo>
                <a:lnTo>
                  <a:pt x="0" y="4056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7329533" y="298169"/>
            <a:ext cx="3060278" cy="38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FULL FRAMEWORK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79356" y="3100380"/>
            <a:ext cx="2698364" cy="537794"/>
          </a:xfrm>
          <a:custGeom>
            <a:avLst/>
            <a:gdLst/>
            <a:ahLst/>
            <a:cxnLst/>
            <a:rect l="l" t="t" r="r" b="b"/>
            <a:pathLst>
              <a:path w="2698364" h="537794">
                <a:moveTo>
                  <a:pt x="0" y="0"/>
                </a:moveTo>
                <a:lnTo>
                  <a:pt x="2698363" y="0"/>
                </a:lnTo>
                <a:lnTo>
                  <a:pt x="2698363" y="537794"/>
                </a:lnTo>
                <a:lnTo>
                  <a:pt x="0" y="537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2275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TextBox 3"/>
          <p:cNvSpPr txBox="1"/>
          <p:nvPr/>
        </p:nvSpPr>
        <p:spPr>
          <a:xfrm>
            <a:off x="903452" y="1660954"/>
            <a:ext cx="14872543" cy="843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904" lvl="1" indent="-332452" algn="l">
              <a:lnSpc>
                <a:spcPts val="3356"/>
              </a:lnSpc>
              <a:buFont typeface="Arial"/>
              <a:buChar char="•"/>
            </a:pPr>
            <a:r>
              <a:rPr lang="en-US" sz="3079" b="1" spc="-12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Input</a:t>
            </a: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329808" lvl="2" indent="-443269" algn="l">
              <a:lnSpc>
                <a:spcPts val="3356"/>
              </a:lnSpc>
              <a:buFont typeface="Arial"/>
              <a:buChar char="⚬"/>
            </a:pP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Raw event stream data from the event camera (contains spatiotemporal information: [x, y, t, p], where p is polarity).</a:t>
            </a:r>
          </a:p>
          <a:p>
            <a:pPr algn="l">
              <a:lnSpc>
                <a:spcPts val="3356"/>
              </a:lnSpc>
            </a:pPr>
            <a:endParaRPr lang="en-US" sz="3079" spc="-129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356"/>
              </a:lnSpc>
            </a:pPr>
            <a:endParaRPr lang="en-US" sz="3079" spc="-129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29808" lvl="2" indent="-443269" algn="l">
              <a:lnSpc>
                <a:spcPts val="3356"/>
              </a:lnSpc>
              <a:buFont typeface="Arial"/>
              <a:buChar char="⚬"/>
            </a:pP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High temporal resolution data for capturing dynamic hand movements.</a:t>
            </a:r>
          </a:p>
          <a:p>
            <a:pPr algn="l">
              <a:lnSpc>
                <a:spcPts val="3356"/>
              </a:lnSpc>
            </a:pPr>
            <a:endParaRPr lang="en-US" sz="3079" spc="-129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64904" lvl="1" indent="-332452" algn="l">
              <a:lnSpc>
                <a:spcPts val="3356"/>
              </a:lnSpc>
              <a:buFont typeface="Arial"/>
              <a:buChar char="•"/>
            </a:pPr>
            <a:r>
              <a:rPr lang="en-US" sz="3079" b="1" spc="-12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Process</a:t>
            </a: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329808" lvl="2" indent="-443269" algn="l">
              <a:lnSpc>
                <a:spcPts val="3356"/>
              </a:lnSpc>
              <a:buFont typeface="Arial"/>
              <a:buChar char="⚬"/>
            </a:pP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Convert the event data into a structured </a:t>
            </a:r>
            <a:r>
              <a:rPr lang="en-US" sz="3079" b="1" spc="-12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event cloud representation</a:t>
            </a: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, which is a set of points in a 3D space:</a:t>
            </a:r>
          </a:p>
          <a:p>
            <a:pPr algn="l">
              <a:lnSpc>
                <a:spcPts val="3356"/>
              </a:lnSpc>
            </a:pPr>
            <a:endParaRPr lang="en-US" sz="3079" spc="-129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356"/>
              </a:lnSpc>
            </a:pPr>
            <a:endParaRPr lang="en-US" sz="3079" spc="-129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94711" lvl="3" indent="-498678" algn="l">
              <a:lnSpc>
                <a:spcPts val="3356"/>
              </a:lnSpc>
              <a:buFont typeface="Arial"/>
              <a:buChar char="￭"/>
            </a:pP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x, y: pixel coordinates </a:t>
            </a:r>
          </a:p>
          <a:p>
            <a:pPr marL="1994711" lvl="3" indent="-498678" algn="l">
              <a:lnSpc>
                <a:spcPts val="3356"/>
              </a:lnSpc>
              <a:buFont typeface="Arial"/>
              <a:buChar char="￭"/>
            </a:pP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t: average time of the combined events </a:t>
            </a:r>
          </a:p>
          <a:p>
            <a:pPr marL="1994711" lvl="3" indent="-498678" algn="l">
              <a:lnSpc>
                <a:spcPts val="3356"/>
              </a:lnSpc>
              <a:buFont typeface="Arial"/>
              <a:buChar char="￭"/>
            </a:pP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P, N: number  of positive and negative events in the time interval considered </a:t>
            </a:r>
          </a:p>
          <a:p>
            <a:pPr marL="664904" lvl="1" indent="-332452" algn="l">
              <a:lnSpc>
                <a:spcPts val="3356"/>
              </a:lnSpc>
              <a:buFont typeface="Arial"/>
              <a:buChar char="•"/>
            </a:pPr>
            <a:r>
              <a:rPr lang="en-US" sz="3079" b="1" spc="-12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Output</a:t>
            </a: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329808" lvl="2" indent="-443269" algn="l">
              <a:lnSpc>
                <a:spcPts val="3356"/>
              </a:lnSpc>
              <a:buFont typeface="Arial"/>
              <a:buChar char="⚬"/>
            </a:pP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A normalized </a:t>
            </a:r>
            <a:r>
              <a:rPr lang="en-US" sz="3079" b="1" spc="-12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event cloud</a:t>
            </a: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 that represents the spatiotemporal and polarity information of the input events.</a:t>
            </a:r>
          </a:p>
          <a:p>
            <a:pPr marL="1329808" lvl="2" indent="-443269" algn="l">
              <a:lnSpc>
                <a:spcPts val="3356"/>
              </a:lnSpc>
              <a:buFont typeface="Arial"/>
              <a:buChar char="⚬"/>
            </a:pPr>
            <a:r>
              <a:rPr lang="en-US" sz="3079" spc="-12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Enables efficient processing using deep learning frameworks like PointNet++.</a:t>
            </a:r>
          </a:p>
          <a:p>
            <a:pPr algn="l">
              <a:lnSpc>
                <a:spcPts val="3356"/>
              </a:lnSpc>
            </a:pPr>
            <a:endParaRPr lang="en-US" sz="3079" spc="-129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203769" y="5707214"/>
            <a:ext cx="4435916" cy="711563"/>
          </a:xfrm>
          <a:custGeom>
            <a:avLst/>
            <a:gdLst/>
            <a:ahLst/>
            <a:cxnLst/>
            <a:rect l="l" t="t" r="r" b="b"/>
            <a:pathLst>
              <a:path w="4435916" h="711563">
                <a:moveTo>
                  <a:pt x="0" y="0"/>
                </a:moveTo>
                <a:lnTo>
                  <a:pt x="4435916" y="0"/>
                </a:lnTo>
                <a:lnTo>
                  <a:pt x="4435916" y="711564"/>
                </a:lnTo>
                <a:lnTo>
                  <a:pt x="0" y="7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4684328" y="346493"/>
            <a:ext cx="7936895" cy="113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CONVERTING EVENT DATA TO EVENT CLOUD REPRESENTATION</a:t>
            </a:r>
          </a:p>
          <a:p>
            <a:pPr marL="0" lvl="0" indent="0" algn="ctr">
              <a:lnSpc>
                <a:spcPts val="2975"/>
              </a:lnSpc>
            </a:pPr>
            <a:endParaRPr lang="en-US" sz="2975" b="1" spc="-124">
              <a:solidFill>
                <a:srgbClr val="3139A8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022440"/>
            <a:ext cx="12636778" cy="5497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4950" lvl="1" indent="-282475" algn="l">
              <a:lnSpc>
                <a:spcPts val="2852"/>
              </a:lnSpc>
              <a:buFont typeface="Arial"/>
              <a:buChar char="•"/>
            </a:pPr>
            <a:r>
              <a:rPr lang="en-US" sz="2616" b="1" spc="-10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Input</a:t>
            </a: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129901" lvl="2" indent="-376634" algn="l">
              <a:lnSpc>
                <a:spcPts val="2852"/>
              </a:lnSpc>
              <a:buFont typeface="Arial"/>
              <a:buChar char="⚬"/>
            </a:pP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The normalized event cloud from the previous step.</a:t>
            </a:r>
          </a:p>
          <a:p>
            <a:pPr marL="564950" lvl="1" indent="-282475" algn="l">
              <a:lnSpc>
                <a:spcPts val="2852"/>
              </a:lnSpc>
              <a:buFont typeface="Arial"/>
              <a:buChar char="•"/>
            </a:pPr>
            <a:r>
              <a:rPr lang="en-US" sz="2616" b="1" spc="-10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Process</a:t>
            </a: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129901" lvl="2" indent="-376634" algn="l">
              <a:lnSpc>
                <a:spcPts val="2852"/>
              </a:lnSpc>
              <a:buFont typeface="Arial"/>
              <a:buChar char="⚬"/>
            </a:pPr>
            <a:r>
              <a:rPr lang="en-US" sz="2616" b="1" spc="-10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PointNet++</a:t>
            </a: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 architecture processes the event cloud hierarchically:</a:t>
            </a:r>
          </a:p>
          <a:p>
            <a:pPr marL="1694851" lvl="3" indent="-423713" algn="l">
              <a:lnSpc>
                <a:spcPts val="2852"/>
              </a:lnSpc>
              <a:buFont typeface="Arial"/>
              <a:buChar char="￭"/>
            </a:pPr>
            <a:r>
              <a:rPr lang="en-US" sz="2616" b="1" spc="-10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Sampling</a:t>
            </a: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 Uses Farthest Point Sampling (FPS) to reduce the number of points while maintaining a uniform distribution.</a:t>
            </a:r>
          </a:p>
          <a:p>
            <a:pPr marL="1694851" lvl="3" indent="-423713" algn="l">
              <a:lnSpc>
                <a:spcPts val="2852"/>
              </a:lnSpc>
              <a:buFont typeface="Arial"/>
              <a:buChar char="￭"/>
            </a:pPr>
            <a:r>
              <a:rPr lang="en-US" sz="2616" b="1" spc="-10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Grouping</a:t>
            </a: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 Applies ball query to group nearby points into local regions.</a:t>
            </a:r>
          </a:p>
          <a:p>
            <a:pPr marL="1694851" lvl="3" indent="-423713" algn="l">
              <a:lnSpc>
                <a:spcPts val="2852"/>
              </a:lnSpc>
              <a:buFont typeface="Arial"/>
              <a:buChar char="￭"/>
            </a:pPr>
            <a:r>
              <a:rPr lang="en-US" sz="2616" b="1" spc="-10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Feature Learning</a:t>
            </a: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 Uses MLPs and max pooling to extract local and global features from the grouped points.</a:t>
            </a:r>
          </a:p>
          <a:p>
            <a:pPr marL="564950" lvl="1" indent="-282475" algn="l">
              <a:lnSpc>
                <a:spcPts val="2852"/>
              </a:lnSpc>
              <a:buFont typeface="Arial"/>
              <a:buChar char="•"/>
            </a:pPr>
            <a:r>
              <a:rPr lang="en-US" sz="2616" b="1" spc="-10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Output</a:t>
            </a: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129901" lvl="2" indent="-376634" algn="l">
              <a:lnSpc>
                <a:spcPts val="2852"/>
              </a:lnSpc>
              <a:buFont typeface="Arial"/>
              <a:buChar char="⚬"/>
            </a:pPr>
            <a:r>
              <a:rPr lang="en-US" sz="2616" b="1" spc="-109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Event Feature Representation</a:t>
            </a: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694851" lvl="3" indent="-423713" algn="l">
              <a:lnSpc>
                <a:spcPts val="2852"/>
              </a:lnSpc>
              <a:buFont typeface="Arial"/>
              <a:buChar char="￭"/>
            </a:pP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A feature vector capturing the spatial and temporal relationships in the event cloud.</a:t>
            </a:r>
          </a:p>
          <a:p>
            <a:pPr marL="1694851" lvl="3" indent="-423713" algn="l">
              <a:lnSpc>
                <a:spcPts val="2852"/>
              </a:lnSpc>
              <a:buFont typeface="Arial"/>
              <a:buChar char="￭"/>
            </a:pPr>
            <a:r>
              <a:rPr lang="en-US" sz="2616" spc="-109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Encodes hand gesture dynamics for further processing.</a:t>
            </a:r>
          </a:p>
          <a:p>
            <a:pPr algn="l">
              <a:lnSpc>
                <a:spcPts val="2852"/>
              </a:lnSpc>
            </a:pPr>
            <a:endParaRPr lang="en-US" sz="2616" spc="-109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974268" y="5496799"/>
            <a:ext cx="5285032" cy="4045622"/>
          </a:xfrm>
          <a:custGeom>
            <a:avLst/>
            <a:gdLst/>
            <a:ahLst/>
            <a:cxnLst/>
            <a:rect l="l" t="t" r="r" b="b"/>
            <a:pathLst>
              <a:path w="5285032" h="4045622">
                <a:moveTo>
                  <a:pt x="0" y="0"/>
                </a:moveTo>
                <a:lnTo>
                  <a:pt x="5285032" y="0"/>
                </a:lnTo>
                <a:lnTo>
                  <a:pt x="5285032" y="4045622"/>
                </a:lnTo>
                <a:lnTo>
                  <a:pt x="0" y="404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6080416" y="281126"/>
            <a:ext cx="5415931" cy="113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PROCESSING EVENT CLOUD WITH POINTNET++</a:t>
            </a:r>
          </a:p>
          <a:p>
            <a:pPr marL="0" lvl="0" indent="0" algn="ctr">
              <a:lnSpc>
                <a:spcPts val="2975"/>
              </a:lnSpc>
            </a:pPr>
            <a:endParaRPr lang="en-US" sz="2975" b="1" spc="-124">
              <a:solidFill>
                <a:srgbClr val="3139A8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9106" y="1408078"/>
            <a:ext cx="14292171" cy="78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Input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Event features extracted from PointNet++.</a:t>
            </a:r>
          </a:p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Process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The event feature vector is passed through three parallel branches:</a:t>
            </a:r>
          </a:p>
          <a:p>
            <a:pPr marL="1916873" lvl="3" indent="-479218" algn="l">
              <a:lnSpc>
                <a:spcPts val="3225"/>
              </a:lnSpc>
              <a:buAutoNum type="romanLcPeriod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Left Hand Branch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55831" lvl="4" indent="-511166" algn="l">
              <a:lnSpc>
                <a:spcPts val="3225"/>
              </a:lnSpc>
              <a:buFont typeface="Arial"/>
              <a:buChar char="•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Predicts features specific to the left hand.</a:t>
            </a:r>
          </a:p>
          <a:p>
            <a:pPr marL="2555831" lvl="4" indent="-511166" algn="l">
              <a:lnSpc>
                <a:spcPts val="3225"/>
              </a:lnSpc>
              <a:buFont typeface="Arial"/>
              <a:buChar char="•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Outputs: QL (feature vector for the left hand).</a:t>
            </a:r>
          </a:p>
          <a:p>
            <a:pPr marL="1916873" lvl="3" indent="-479218" algn="l">
              <a:lnSpc>
                <a:spcPts val="3225"/>
              </a:lnSpc>
              <a:buAutoNum type="romanLcPeriod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Right Hand Branch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55831" lvl="4" indent="-511166" algn="l">
              <a:lnSpc>
                <a:spcPts val="3225"/>
              </a:lnSpc>
              <a:buFont typeface="Arial"/>
              <a:buChar char="•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Predicts features specific to the right hand.</a:t>
            </a:r>
          </a:p>
          <a:p>
            <a:pPr marL="2555831" lvl="4" indent="-511166" algn="l">
              <a:lnSpc>
                <a:spcPts val="3225"/>
              </a:lnSpc>
              <a:buFont typeface="Arial"/>
              <a:buChar char="•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Outputs: QR (feature vector for the right hand).</a:t>
            </a:r>
          </a:p>
          <a:p>
            <a:pPr marL="1916873" lvl="3" indent="-479218" algn="l">
              <a:lnSpc>
                <a:spcPts val="3225"/>
              </a:lnSpc>
              <a:buAutoNum type="romanLcPeriod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Segmentation Branch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55831" lvl="4" indent="-511166" algn="l">
              <a:lnSpc>
                <a:spcPts val="3225"/>
              </a:lnSpc>
              <a:buFont typeface="Arial"/>
              <a:buChar char="•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 Processes the event features to predict class logits for each point in the event cloud.</a:t>
            </a:r>
          </a:p>
          <a:p>
            <a:pPr marL="2555831" lvl="4" indent="-511166" algn="l">
              <a:lnSpc>
                <a:spcPts val="3225"/>
              </a:lnSpc>
              <a:buFont typeface="Arial"/>
              <a:buChar char="•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Outputs: S , which is a segmentation map</a:t>
            </a:r>
          </a:p>
          <a:p>
            <a:pPr marL="638958" lvl="1" indent="-319479" algn="l">
              <a:lnSpc>
                <a:spcPts val="3225"/>
              </a:lnSpc>
              <a:buFont typeface="Arial"/>
              <a:buChar char="•"/>
            </a:pPr>
            <a:r>
              <a:rPr lang="en-US" sz="2959" b="1" spc="-124">
                <a:solidFill>
                  <a:srgbClr val="201E21"/>
                </a:solidFill>
                <a:latin typeface="Arial Bold"/>
                <a:ea typeface="Arial Bold"/>
                <a:cs typeface="Arial Bold"/>
                <a:sym typeface="Arial Bold"/>
              </a:rPr>
              <a:t>Outputs</a:t>
            </a: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77915" lvl="2" indent="-425972" algn="l">
              <a:lnSpc>
                <a:spcPts val="3225"/>
              </a:lnSpc>
              <a:buFont typeface="Arial"/>
              <a:buChar char="⚬"/>
            </a:pPr>
            <a:r>
              <a:rPr lang="en-US" sz="2959" spc="-124">
                <a:solidFill>
                  <a:srgbClr val="201E21"/>
                </a:solidFill>
                <a:latin typeface="Arial"/>
                <a:ea typeface="Arial"/>
                <a:cs typeface="Arial"/>
                <a:sym typeface="Arial"/>
              </a:rPr>
              <a:t>Three feature vectors: QL, QR, and S, representing left hand, right hand, and segmenattion, respectively.</a:t>
            </a:r>
          </a:p>
          <a:p>
            <a:pPr algn="l">
              <a:lnSpc>
                <a:spcPts val="3225"/>
              </a:lnSpc>
            </a:pPr>
            <a:endParaRPr lang="en-US" sz="2959" spc="-12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225"/>
              </a:lnSpc>
            </a:pPr>
            <a:endParaRPr lang="en-US" sz="2959" spc="-124">
              <a:solidFill>
                <a:srgbClr val="20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201294" y="477492"/>
            <a:ext cx="4335853" cy="4870796"/>
          </a:xfrm>
          <a:custGeom>
            <a:avLst/>
            <a:gdLst/>
            <a:ahLst/>
            <a:cxnLst/>
            <a:rect l="l" t="t" r="r" b="b"/>
            <a:pathLst>
              <a:path w="4335853" h="4870796">
                <a:moveTo>
                  <a:pt x="0" y="0"/>
                </a:moveTo>
                <a:lnTo>
                  <a:pt x="4335853" y="0"/>
                </a:lnTo>
                <a:lnTo>
                  <a:pt x="4335853" y="4870795"/>
                </a:lnTo>
                <a:lnTo>
                  <a:pt x="0" y="4870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TextBox 4"/>
          <p:cNvSpPr txBox="1"/>
          <p:nvPr/>
        </p:nvSpPr>
        <p:spPr>
          <a:xfrm>
            <a:off x="6080416" y="281126"/>
            <a:ext cx="5415931" cy="113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975" b="1" spc="-12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BRANCHING THE EVENT FEATURE REPRESENTATION</a:t>
            </a:r>
          </a:p>
          <a:p>
            <a:pPr marL="0" lvl="0" indent="0" algn="ctr">
              <a:lnSpc>
                <a:spcPts val="2975"/>
              </a:lnSpc>
            </a:pPr>
            <a:endParaRPr lang="en-US" sz="2975" b="1" spc="-124">
              <a:solidFill>
                <a:srgbClr val="3139A8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1471</Words>
  <Application>Microsoft Macintosh PowerPoint</Application>
  <PresentationFormat>Custom</PresentationFormat>
  <Paragraphs>191</Paragraphs>
  <Slides>26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Times New Roman</vt:lpstr>
      <vt:lpstr>Arial Bold</vt:lpstr>
      <vt:lpstr>Be Vietnam</vt:lpstr>
      <vt:lpstr>Times New Roman Bold</vt:lpstr>
      <vt:lpstr>Be Vietnam Ultra-Bold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Blue Modern Security and Technology Presentation</dc:title>
  <cp:lastModifiedBy>Shamma AlBlooshi</cp:lastModifiedBy>
  <cp:revision>2</cp:revision>
  <dcterms:created xsi:type="dcterms:W3CDTF">2006-08-16T00:00:00Z</dcterms:created>
  <dcterms:modified xsi:type="dcterms:W3CDTF">2024-12-04T04:44:29Z</dcterms:modified>
  <dc:identifier>DAGYPE9Hvgw</dc:identifier>
</cp:coreProperties>
</file>